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Average"/>
      <p:regular r:id="rId23"/>
    </p:embeddedFont>
    <p:embeddedFont>
      <p:font typeface="Oswald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6" roundtripDataSignature="AMtx7mjmjvFerRTI9MpPMr92vacugv/v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D08862D-2881-4296-B6D9-E0F0029E0A6F}">
  <a:tblStyle styleId="{BD08862D-2881-4296-B6D9-E0F0029E0A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Oswald-regular.fntdata"/><Relationship Id="rId23" Type="http://schemas.openxmlformats.org/officeDocument/2006/relationships/font" Target="fonts/Averag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customschemas.google.com/relationships/presentationmetadata" Target="metadata"/><Relationship Id="rId25" Type="http://schemas.openxmlformats.org/officeDocument/2006/relationships/font" Target="fonts/Oswald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Roboto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1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23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3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8" name="Google Shape;58;p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4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24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7" name="Google Shape;17;p1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6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" name="Google Shape;22;p16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" name="Google Shape;23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" name="Google Shape;29;p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4" name="Google Shape;34;p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1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2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7" name="Google Shape;47;p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2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2" name="Google Shape;52;p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Relationship Id="rId4" Type="http://schemas.openxmlformats.org/officeDocument/2006/relationships/image" Target="../media/image20.jpg"/><Relationship Id="rId5" Type="http://schemas.openxmlformats.org/officeDocument/2006/relationships/image" Target="../media/image15.jpg"/><Relationship Id="rId6" Type="http://schemas.openxmlformats.org/officeDocument/2006/relationships/image" Target="../media/image17.jpg"/><Relationship Id="rId7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2.jpg"/><Relationship Id="rId6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9.jpg"/><Relationship Id="rId6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"/>
          <p:cNvSpPr txBox="1"/>
          <p:nvPr>
            <p:ph type="ctrTitle"/>
          </p:nvPr>
        </p:nvSpPr>
        <p:spPr>
          <a:xfrm>
            <a:off x="5005150" y="668250"/>
            <a:ext cx="14403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rgbClr val="FF9900"/>
                </a:solidFill>
                <a:latin typeface="Oswald"/>
                <a:ea typeface="Oswald"/>
                <a:cs typeface="Oswald"/>
                <a:sym typeface="Oswald"/>
              </a:rPr>
              <a:t>OLER</a:t>
            </a:r>
            <a:endParaRPr>
              <a:solidFill>
                <a:srgbClr val="FF99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8" name="Google Shape;68;p1"/>
          <p:cNvSpPr txBox="1"/>
          <p:nvPr>
            <p:ph idx="1" type="subTitle"/>
          </p:nvPr>
        </p:nvSpPr>
        <p:spPr>
          <a:xfrm>
            <a:off x="5077750" y="142554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</a:rPr>
              <a:t>Your key to sleep free driving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9" name="Google Shape;6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2375" y="841300"/>
            <a:ext cx="652775" cy="5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141" name="Google Shape;141;p10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0"/>
          <p:cNvSpPr txBox="1"/>
          <p:nvPr/>
        </p:nvSpPr>
        <p:spPr>
          <a:xfrm>
            <a:off x="4585350" y="3547700"/>
            <a:ext cx="44883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Flexible:</a:t>
            </a:r>
            <a:r>
              <a:rPr b="0" i="0" lang="en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							</a:t>
            </a:r>
            <a:endParaRPr b="0" i="0" sz="2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One code for several applications</a:t>
            </a:r>
            <a:endParaRPr b="0"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10"/>
          <p:cNvSpPr txBox="1"/>
          <p:nvPr/>
        </p:nvSpPr>
        <p:spPr>
          <a:xfrm>
            <a:off x="-9150" y="1671300"/>
            <a:ext cx="45945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" sz="4200" u="none" cap="none" strike="noStrike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UNIQUE </a:t>
            </a:r>
            <a:endParaRPr b="1" i="0" sz="4200" u="none" cap="none" strike="noStrike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" sz="4200" u="none" cap="none" strike="noStrike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    SELLING POINT</a:t>
            </a:r>
            <a:endParaRPr b="0" i="0" sz="4200" u="none" cap="none" strike="noStrike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4" name="Google Shape;144;p10"/>
          <p:cNvSpPr txBox="1"/>
          <p:nvPr/>
        </p:nvSpPr>
        <p:spPr>
          <a:xfrm>
            <a:off x="4585350" y="508125"/>
            <a:ext cx="43572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Fast &amp; Accurate:</a:t>
            </a:r>
            <a:r>
              <a:rPr b="0" i="0" lang="en" sz="2000" u="none" cap="none" strike="noStrik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b="0" i="0" lang="en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				     </a:t>
            </a:r>
            <a:endParaRPr b="0" i="0" sz="2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Model 96% accurate</a:t>
            </a:r>
            <a:endParaRPr b="0"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10"/>
          <p:cNvSpPr txBox="1"/>
          <p:nvPr/>
        </p:nvSpPr>
        <p:spPr>
          <a:xfrm>
            <a:off x="4550250" y="1928825"/>
            <a:ext cx="45585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Highly Automated:</a:t>
            </a:r>
            <a:endParaRPr b="0" i="0" sz="2000" u="none" cap="none" strike="noStrike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Less human interaction</a:t>
            </a:r>
            <a:endParaRPr b="0"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150" name="Google Shape;150;p11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1"/>
          <p:cNvSpPr txBox="1"/>
          <p:nvPr>
            <p:ph type="title"/>
          </p:nvPr>
        </p:nvSpPr>
        <p:spPr>
          <a:xfrm>
            <a:off x="265500" y="2141700"/>
            <a:ext cx="4045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">
                <a:solidFill>
                  <a:srgbClr val="FF9900"/>
                </a:solidFill>
              </a:rPr>
              <a:t>TARGET</a:t>
            </a:r>
            <a:r>
              <a:rPr b="1" lang="en">
                <a:solidFill>
                  <a:srgbClr val="FF9900"/>
                </a:solidFill>
              </a:rPr>
              <a:t> CLIENTS</a:t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152" name="Google Shape;15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8475" y="3342300"/>
            <a:ext cx="2084925" cy="16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33500" y="266875"/>
            <a:ext cx="2602824" cy="92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16425" y="1387875"/>
            <a:ext cx="1836974" cy="183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2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2"/>
          <p:cNvSpPr txBox="1"/>
          <p:nvPr>
            <p:ph idx="4294967295" type="title"/>
          </p:nvPr>
        </p:nvSpPr>
        <p:spPr>
          <a:xfrm>
            <a:off x="311700" y="220100"/>
            <a:ext cx="85206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OUR TEAM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3200"/>
              <a:buNone/>
            </a:pPr>
            <a:r>
              <a:t/>
            </a:r>
            <a:endParaRPr i="1" sz="1600"/>
          </a:p>
        </p:txBody>
      </p:sp>
      <p:pic>
        <p:nvPicPr>
          <p:cNvPr id="161" name="Google Shape;161;p12"/>
          <p:cNvPicPr preferRelativeResize="0"/>
          <p:nvPr/>
        </p:nvPicPr>
        <p:blipFill rotWithShape="1">
          <a:blip r:embed="rId3">
            <a:alphaModFix/>
          </a:blip>
          <a:srcRect b="5116" l="0" r="0" t="5116"/>
          <a:stretch/>
        </p:blipFill>
        <p:spPr>
          <a:xfrm>
            <a:off x="168175" y="1403645"/>
            <a:ext cx="1644300" cy="164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2" name="Google Shape;162;p12"/>
          <p:cNvPicPr preferRelativeResize="0"/>
          <p:nvPr/>
        </p:nvPicPr>
        <p:blipFill rotWithShape="1">
          <a:blip r:embed="rId4">
            <a:alphaModFix/>
          </a:blip>
          <a:srcRect b="0" l="12189" r="12189" t="0"/>
          <a:stretch/>
        </p:blipFill>
        <p:spPr>
          <a:xfrm>
            <a:off x="1903868" y="1403795"/>
            <a:ext cx="1644300" cy="164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3" name="Google Shape;163;p12"/>
          <p:cNvPicPr preferRelativeResize="0"/>
          <p:nvPr/>
        </p:nvPicPr>
        <p:blipFill rotWithShape="1">
          <a:blip r:embed="rId5">
            <a:alphaModFix/>
          </a:blip>
          <a:srcRect b="0" l="16679" r="16679" t="0"/>
          <a:stretch/>
        </p:blipFill>
        <p:spPr>
          <a:xfrm>
            <a:off x="3758204" y="1403658"/>
            <a:ext cx="1644300" cy="164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4" name="Google Shape;164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82915" y="1403645"/>
            <a:ext cx="1644300" cy="164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5" name="Google Shape;165;p12"/>
          <p:cNvPicPr preferRelativeResize="0"/>
          <p:nvPr/>
        </p:nvPicPr>
        <p:blipFill rotWithShape="1">
          <a:blip r:embed="rId7">
            <a:alphaModFix/>
          </a:blip>
          <a:srcRect b="10881" l="0" r="0" t="10889"/>
          <a:stretch/>
        </p:blipFill>
        <p:spPr>
          <a:xfrm>
            <a:off x="5612543" y="1403795"/>
            <a:ext cx="1644300" cy="1644000"/>
          </a:xfrm>
          <a:prstGeom prst="ellipse">
            <a:avLst/>
          </a:prstGeom>
          <a:noFill/>
          <a:ln>
            <a:noFill/>
          </a:ln>
        </p:spPr>
      </p:pic>
      <p:graphicFrame>
        <p:nvGraphicFramePr>
          <p:cNvPr id="166" name="Google Shape;166;p12"/>
          <p:cNvGraphicFramePr/>
          <p:nvPr/>
        </p:nvGraphicFramePr>
        <p:xfrm>
          <a:off x="168175" y="3219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{BD08862D-2881-4296-B6D9-E0F0029E0A6F}</a:tableStyleId>
              </a:tblPr>
              <a:tblGrid>
                <a:gridCol w="1644300"/>
                <a:gridCol w="1735700"/>
                <a:gridCol w="1854325"/>
                <a:gridCol w="1988175"/>
                <a:gridCol w="1767000"/>
              </a:tblGrid>
              <a:tr h="1697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Prakash Singh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Co-Founder 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&amp; 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CEO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OLER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Shourish Khade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Co-Founder 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&amp;   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 CTO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OLER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   </a:t>
                      </a:r>
                      <a:r>
                        <a:rPr lang="en" sz="1600">
                          <a:solidFill>
                            <a:schemeClr val="dk1"/>
                          </a:solidFill>
                        </a:rPr>
                        <a:t>Ritu Raj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Co-Founder 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&amp;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CTO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OLER</a:t>
                      </a:r>
                      <a:endParaRPr sz="16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Killa Anil Kumar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Co-Founder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 &amp; 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CFO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OLER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Mukta Wagle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Co-Founder 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&amp;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CTO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OLER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2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"/>
          <p:cNvSpPr txBox="1"/>
          <p:nvPr>
            <p:ph type="title"/>
          </p:nvPr>
        </p:nvSpPr>
        <p:spPr>
          <a:xfrm>
            <a:off x="448825" y="673950"/>
            <a:ext cx="7017600" cy="20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b="1" lang="en" sz="4800">
                <a:solidFill>
                  <a:srgbClr val="FF9900"/>
                </a:solidFill>
              </a:rPr>
              <a:t>MISSION STATEMENT</a:t>
            </a:r>
            <a:endParaRPr b="1" sz="4800">
              <a:solidFill>
                <a:srgbClr val="FF99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2000">
                <a:latin typeface="Average"/>
                <a:ea typeface="Average"/>
                <a:cs typeface="Average"/>
                <a:sym typeface="Average"/>
              </a:rPr>
              <a:t>We thrive to provide</a:t>
            </a:r>
            <a:r>
              <a:rPr lang="en" sz="2000">
                <a:latin typeface="Average"/>
                <a:ea typeface="Average"/>
                <a:cs typeface="Average"/>
                <a:sym typeface="Average"/>
              </a:rPr>
              <a:t> a robust machine learning based tool that will be easily integrable and has a potential to save many lives.</a:t>
            </a:r>
            <a:endParaRPr b="1" sz="4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3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"/>
          <p:cNvSpPr txBox="1"/>
          <p:nvPr>
            <p:ph type="title"/>
          </p:nvPr>
        </p:nvSpPr>
        <p:spPr>
          <a:xfrm>
            <a:off x="469500" y="715525"/>
            <a:ext cx="8438400" cy="39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b="1" lang="en" sz="4800">
                <a:solidFill>
                  <a:srgbClr val="FF9900"/>
                </a:solidFill>
              </a:rPr>
              <a:t>ABOUT OUR COMPANY</a:t>
            </a:r>
            <a:endParaRPr b="1" sz="4800">
              <a:solidFill>
                <a:srgbClr val="FF99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2000">
                <a:latin typeface="Average"/>
                <a:ea typeface="Average"/>
                <a:cs typeface="Average"/>
                <a:sym typeface="Average"/>
              </a:rPr>
              <a:t>OLER is a automotive-ML based startup offering simple solution to detect drowsy person. Our product employs eye detection algorithm &amp; 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CNN-based model</a:t>
            </a:r>
            <a:r>
              <a:rPr lang="en" sz="2000">
                <a:latin typeface="Average"/>
                <a:ea typeface="Average"/>
                <a:cs typeface="Average"/>
                <a:sym typeface="Average"/>
              </a:rPr>
              <a:t> for classification, providing accurate and cost-effective way to detect drowsy person.</a:t>
            </a:r>
            <a:endParaRPr sz="2000">
              <a:latin typeface="Average"/>
              <a:ea typeface="Average"/>
              <a:cs typeface="Average"/>
              <a:sym typeface="Average"/>
            </a:endParaRPr>
          </a:p>
          <a:p>
            <a:pPr indent="-355600" lvl="0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Average"/>
              <a:buChar char="●"/>
            </a:pPr>
            <a:r>
              <a:rPr lang="en" sz="2000">
                <a:latin typeface="Average"/>
                <a:ea typeface="Average"/>
                <a:cs typeface="Average"/>
                <a:sym typeface="Average"/>
              </a:rPr>
              <a:t>Easily accessible</a:t>
            </a:r>
            <a:endParaRPr sz="2000">
              <a:latin typeface="Average"/>
              <a:ea typeface="Average"/>
              <a:cs typeface="Average"/>
              <a:sym typeface="Average"/>
            </a:endParaRPr>
          </a:p>
          <a:p>
            <a:pPr indent="-3556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rage"/>
              <a:buChar char="●"/>
            </a:pPr>
            <a:r>
              <a:rPr lang="en" sz="2000">
                <a:latin typeface="Average"/>
                <a:ea typeface="Average"/>
                <a:cs typeface="Average"/>
                <a:sym typeface="Average"/>
              </a:rPr>
              <a:t>Flexible</a:t>
            </a:r>
            <a:endParaRPr sz="2000">
              <a:latin typeface="Average"/>
              <a:ea typeface="Average"/>
              <a:cs typeface="Average"/>
              <a:sym typeface="Average"/>
            </a:endParaRPr>
          </a:p>
          <a:p>
            <a:pPr indent="-3556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rage"/>
              <a:buChar char="●"/>
            </a:pPr>
            <a:r>
              <a:rPr lang="en" sz="2000">
                <a:latin typeface="Average"/>
                <a:ea typeface="Average"/>
                <a:cs typeface="Average"/>
                <a:sym typeface="Average"/>
              </a:rPr>
              <a:t>Fast</a:t>
            </a:r>
            <a:endParaRPr sz="2000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4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4"/>
          <p:cNvSpPr txBox="1"/>
          <p:nvPr>
            <p:ph type="title"/>
          </p:nvPr>
        </p:nvSpPr>
        <p:spPr>
          <a:xfrm>
            <a:off x="469475" y="559975"/>
            <a:ext cx="8034000" cy="31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b="1" lang="en" sz="4800">
                <a:solidFill>
                  <a:srgbClr val="FF9900"/>
                </a:solidFill>
              </a:rPr>
              <a:t>WHO ARE WE ?</a:t>
            </a:r>
            <a:endParaRPr b="1" sz="4800">
              <a:solidFill>
                <a:srgbClr val="FF99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2000">
                <a:latin typeface="Average"/>
                <a:ea typeface="Average"/>
                <a:cs typeface="Average"/>
                <a:sym typeface="Average"/>
              </a:rPr>
              <a:t>Team of passionate engineers with the thought to contribute to the advancement of human civilization and revolutionize the world.</a:t>
            </a:r>
            <a:endParaRPr sz="2000"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6000"/>
              <a:buNone/>
            </a:pPr>
            <a:r>
              <a:rPr lang="en" sz="2000">
                <a:latin typeface="Average"/>
                <a:ea typeface="Average"/>
                <a:cs typeface="Average"/>
                <a:sym typeface="Average"/>
              </a:rPr>
              <a:t>We believe in saving lives, and our product performs it effectively.</a:t>
            </a:r>
            <a:endParaRPr sz="2000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5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5"/>
          <p:cNvSpPr txBox="1"/>
          <p:nvPr>
            <p:ph type="title"/>
          </p:nvPr>
        </p:nvSpPr>
        <p:spPr>
          <a:xfrm>
            <a:off x="469475" y="559975"/>
            <a:ext cx="8034000" cy="31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b="1" lang="en" sz="4800">
                <a:solidFill>
                  <a:srgbClr val="FF9900"/>
                </a:solidFill>
              </a:rPr>
              <a:t>PROBLEM </a:t>
            </a:r>
            <a:endParaRPr sz="2000">
              <a:solidFill>
                <a:srgbClr val="FF99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2000">
                <a:latin typeface="Average"/>
                <a:ea typeface="Average"/>
                <a:cs typeface="Average"/>
                <a:sym typeface="Average"/>
              </a:rPr>
              <a:t>Drivers who do not take regular breaks when driving long distances run a high risk of becoming </a:t>
            </a:r>
            <a:r>
              <a:rPr b="1" lang="en" sz="2000">
                <a:solidFill>
                  <a:srgbClr val="FF9900"/>
                </a:solidFill>
                <a:latin typeface="Average"/>
                <a:ea typeface="Average"/>
                <a:cs typeface="Average"/>
                <a:sym typeface="Average"/>
              </a:rPr>
              <a:t>drowsy</a:t>
            </a:r>
            <a:r>
              <a:rPr lang="en" sz="2000">
                <a:latin typeface="Average"/>
                <a:ea typeface="Average"/>
                <a:cs typeface="Average"/>
                <a:sym typeface="Average"/>
              </a:rPr>
              <a:t>, leading to:</a:t>
            </a:r>
            <a:endParaRPr sz="2000">
              <a:latin typeface="Average"/>
              <a:ea typeface="Average"/>
              <a:cs typeface="Average"/>
              <a:sym typeface="Average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Average"/>
              <a:buChar char="●"/>
            </a:pPr>
            <a:r>
              <a:rPr lang="en" sz="2000">
                <a:latin typeface="Average"/>
                <a:ea typeface="Average"/>
                <a:cs typeface="Average"/>
                <a:sym typeface="Average"/>
              </a:rPr>
              <a:t>Loss of control over the vehicle</a:t>
            </a:r>
            <a:endParaRPr sz="2000">
              <a:latin typeface="Average"/>
              <a:ea typeface="Average"/>
              <a:cs typeface="Average"/>
              <a:sym typeface="Average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rage"/>
              <a:buChar char="●"/>
            </a:pPr>
            <a:r>
              <a:rPr lang="en" sz="2000">
                <a:latin typeface="Average"/>
                <a:ea typeface="Average"/>
                <a:cs typeface="Average"/>
                <a:sym typeface="Average"/>
              </a:rPr>
              <a:t>Increase in the probability of accidents</a:t>
            </a:r>
            <a:endParaRPr sz="2000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98" name="Google Shape;98;p6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6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>
                <a:solidFill>
                  <a:srgbClr val="FF9900"/>
                </a:solidFill>
              </a:rPr>
              <a:t>SOLUTION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100" name="Google Shape;100;p6"/>
          <p:cNvSpPr txBox="1"/>
          <p:nvPr/>
        </p:nvSpPr>
        <p:spPr>
          <a:xfrm>
            <a:off x="4882450" y="1971438"/>
            <a:ext cx="3902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Built a model that detects and sets off an alarm if a person is on the verge of falling asleep.</a:t>
            </a:r>
            <a:endParaRPr b="0"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105" name="Google Shape;105;p7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7"/>
          <p:cNvSpPr txBox="1"/>
          <p:nvPr>
            <p:ph type="title"/>
          </p:nvPr>
        </p:nvSpPr>
        <p:spPr>
          <a:xfrm>
            <a:off x="93325" y="1830600"/>
            <a:ext cx="43968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>
                <a:solidFill>
                  <a:srgbClr val="FF9900"/>
                </a:solidFill>
              </a:rPr>
              <a:t>HOW IT WORKS?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107" name="Google Shape;107;p7"/>
          <p:cNvSpPr txBox="1"/>
          <p:nvPr>
            <p:ph idx="2" type="body"/>
          </p:nvPr>
        </p:nvSpPr>
        <p:spPr>
          <a:xfrm>
            <a:off x="4811675" y="4086050"/>
            <a:ext cx="41376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 sz="2000"/>
              <a:t>Classifies and then predicts if the user is drowsy</a:t>
            </a:r>
            <a:endParaRPr sz="2000"/>
          </a:p>
        </p:txBody>
      </p:sp>
      <p:sp>
        <p:nvSpPr>
          <p:cNvPr id="108" name="Google Shape;108;p7"/>
          <p:cNvSpPr/>
          <p:nvPr/>
        </p:nvSpPr>
        <p:spPr>
          <a:xfrm>
            <a:off x="6498800" y="1326850"/>
            <a:ext cx="186600" cy="483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7"/>
          <p:cNvSpPr txBox="1"/>
          <p:nvPr/>
        </p:nvSpPr>
        <p:spPr>
          <a:xfrm>
            <a:off x="5297250" y="752538"/>
            <a:ext cx="390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Takes real-time images </a:t>
            </a:r>
            <a:endParaRPr b="0"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7"/>
          <p:cNvSpPr txBox="1"/>
          <p:nvPr/>
        </p:nvSpPr>
        <p:spPr>
          <a:xfrm>
            <a:off x="4635350" y="130325"/>
            <a:ext cx="597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Our product,</a:t>
            </a:r>
            <a:endParaRPr b="0"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7"/>
          <p:cNvSpPr txBox="1"/>
          <p:nvPr/>
        </p:nvSpPr>
        <p:spPr>
          <a:xfrm>
            <a:off x="5487450" y="1915513"/>
            <a:ext cx="371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Uploads it to server</a:t>
            </a:r>
            <a:endParaRPr b="0"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7"/>
          <p:cNvSpPr/>
          <p:nvPr/>
        </p:nvSpPr>
        <p:spPr>
          <a:xfrm>
            <a:off x="6498800" y="2513775"/>
            <a:ext cx="186600" cy="492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7"/>
          <p:cNvSpPr txBox="1"/>
          <p:nvPr/>
        </p:nvSpPr>
        <p:spPr>
          <a:xfrm>
            <a:off x="4863525" y="3053600"/>
            <a:ext cx="515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Model performs feature extraction</a:t>
            </a:r>
            <a:endParaRPr b="0"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7"/>
          <p:cNvSpPr/>
          <p:nvPr/>
        </p:nvSpPr>
        <p:spPr>
          <a:xfrm>
            <a:off x="6498800" y="3593450"/>
            <a:ext cx="186600" cy="492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8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8"/>
          <p:cNvSpPr txBox="1"/>
          <p:nvPr>
            <p:ph type="title"/>
          </p:nvPr>
        </p:nvSpPr>
        <p:spPr>
          <a:xfrm>
            <a:off x="479850" y="808875"/>
            <a:ext cx="8034000" cy="12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b="1" lang="en" sz="4800">
                <a:solidFill>
                  <a:srgbClr val="FF9900"/>
                </a:solidFill>
              </a:rPr>
              <a:t>WHAT DO WE DO? </a:t>
            </a:r>
            <a:endParaRPr sz="2000">
              <a:solidFill>
                <a:srgbClr val="FF99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6000"/>
              <a:buNone/>
            </a:pPr>
            <a:r>
              <a:t/>
            </a:r>
            <a:endParaRPr sz="20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1" name="Google Shape;121;p8"/>
          <p:cNvSpPr txBox="1"/>
          <p:nvPr/>
        </p:nvSpPr>
        <p:spPr>
          <a:xfrm>
            <a:off x="902200" y="1560675"/>
            <a:ext cx="597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Ensure safety of:</a:t>
            </a:r>
            <a:endParaRPr b="0" i="0" sz="2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8"/>
          <p:cNvSpPr txBox="1"/>
          <p:nvPr/>
        </p:nvSpPr>
        <p:spPr>
          <a:xfrm>
            <a:off x="1444225" y="3452463"/>
            <a:ext cx="597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Driver</a:t>
            </a:r>
            <a:endParaRPr b="0" i="0" sz="2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8"/>
          <p:cNvSpPr txBox="1"/>
          <p:nvPr/>
        </p:nvSpPr>
        <p:spPr>
          <a:xfrm>
            <a:off x="3812975" y="42899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Passengers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61275" y="2354324"/>
            <a:ext cx="1073850" cy="1098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84874" y="3393563"/>
            <a:ext cx="974570" cy="89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75200" y="2416100"/>
            <a:ext cx="974575" cy="97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8"/>
          <p:cNvSpPr txBox="1"/>
          <p:nvPr/>
        </p:nvSpPr>
        <p:spPr>
          <a:xfrm>
            <a:off x="6709200" y="34524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Pedestrians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9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2493950"/>
            <a:ext cx="4491077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150" y="82300"/>
            <a:ext cx="4947300" cy="241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9"/>
          <p:cNvSpPr txBox="1"/>
          <p:nvPr>
            <p:ph type="title"/>
          </p:nvPr>
        </p:nvSpPr>
        <p:spPr>
          <a:xfrm>
            <a:off x="0" y="3053250"/>
            <a:ext cx="45408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b="1" lang="en" sz="3400">
                <a:solidFill>
                  <a:srgbClr val="FF9900"/>
                </a:solidFill>
              </a:rPr>
              <a:t>PRODUCT AT </a:t>
            </a:r>
            <a:endParaRPr b="1" sz="3400">
              <a:solidFill>
                <a:srgbClr val="FF99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b="1" lang="en" sz="3400">
                <a:solidFill>
                  <a:srgbClr val="FF9900"/>
                </a:solidFill>
              </a:rPr>
              <a:t>A GLANCE</a:t>
            </a:r>
            <a:endParaRPr sz="6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36" name="Google Shape;136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8725" y="82300"/>
            <a:ext cx="2358400" cy="23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